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2" r:id="rId2"/>
    <p:sldId id="456" r:id="rId3"/>
    <p:sldId id="457" r:id="rId4"/>
    <p:sldId id="406" r:id="rId5"/>
    <p:sldId id="458" r:id="rId6"/>
    <p:sldId id="387" r:id="rId7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99FF"/>
    <a:srgbClr val="CCCCFF"/>
    <a:srgbClr val="FF66CC"/>
    <a:srgbClr val="FFCCCC"/>
    <a:srgbClr val="FF99CC"/>
    <a:srgbClr val="FFD96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>
              <a:defRPr sz="1200"/>
            </a:lvl1pPr>
          </a:lstStyle>
          <a:p>
            <a:fld id="{0CD1EFB3-D944-411E-8538-CFCEE3F1BDAC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r">
              <a:defRPr sz="1200"/>
            </a:lvl1pPr>
          </a:lstStyle>
          <a:p>
            <a:fld id="{563A5557-D101-47E9-947E-2BF2391C48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250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>
              <a:defRPr sz="1200"/>
            </a:lvl1pPr>
          </a:lstStyle>
          <a:p>
            <a:fld id="{3E2A36E1-1F70-417C-8753-58333E194054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2" tIns="46296" rIns="92592" bIns="46296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5"/>
            <a:ext cx="5486400" cy="3916740"/>
          </a:xfrm>
          <a:prstGeom prst="rect">
            <a:avLst/>
          </a:prstGeom>
        </p:spPr>
        <p:txBody>
          <a:bodyPr vert="horz" lIns="92592" tIns="46296" rIns="92592" bIns="462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r">
              <a:defRPr sz="1200"/>
            </a:lvl1pPr>
          </a:lstStyle>
          <a:p>
            <a:fld id="{FAED7DD3-540F-4C79-84DB-54297C95816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756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7DD3-540F-4C79-84DB-54297C95816A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770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7DD3-540F-4C79-84DB-54297C95816A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964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7DD3-540F-4C79-84DB-54297C95816A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873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7DD3-540F-4C79-84DB-54297C95816A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663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7DD3-540F-4C79-84DB-54297C95816A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395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BA3E-F7AE-4AB8-AEC0-DA91EDC0E714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93A4-B946-40E2-9F7A-9EBF06047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40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BA3E-F7AE-4AB8-AEC0-DA91EDC0E714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93A4-B946-40E2-9F7A-9EBF06047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135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BA3E-F7AE-4AB8-AEC0-DA91EDC0E714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93A4-B946-40E2-9F7A-9EBF06047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0564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BA3E-F7AE-4AB8-AEC0-DA91EDC0E714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93A4-B946-40E2-9F7A-9EBF06047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594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BA3E-F7AE-4AB8-AEC0-DA91EDC0E714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93A4-B946-40E2-9F7A-9EBF06047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3528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BA3E-F7AE-4AB8-AEC0-DA91EDC0E714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93A4-B946-40E2-9F7A-9EBF06047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626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BA3E-F7AE-4AB8-AEC0-DA91EDC0E714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93A4-B946-40E2-9F7A-9EBF06047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270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BA3E-F7AE-4AB8-AEC0-DA91EDC0E714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93A4-B946-40E2-9F7A-9EBF06047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042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BA3E-F7AE-4AB8-AEC0-DA91EDC0E714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93A4-B946-40E2-9F7A-9EBF06047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458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BA3E-F7AE-4AB8-AEC0-DA91EDC0E714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93A4-B946-40E2-9F7A-9EBF06047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516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BA3E-F7AE-4AB8-AEC0-DA91EDC0E714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93A4-B946-40E2-9F7A-9EBF06047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48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DBA3E-F7AE-4AB8-AEC0-DA91EDC0E714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93A4-B946-40E2-9F7A-9EBF060479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614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Desktop/MQF%202nd%20Edition%2002042018.pdf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B.jpg"/>
          <p:cNvPicPr>
            <a:picLocks noChangeAspect="1"/>
          </p:cNvPicPr>
          <p:nvPr/>
        </p:nvPicPr>
        <p:blipFill rotWithShape="1">
          <a:blip r:embed="rId3"/>
          <a:srcRect b="67977"/>
          <a:stretch/>
        </p:blipFill>
        <p:spPr>
          <a:xfrm>
            <a:off x="1" y="0"/>
            <a:ext cx="12191999" cy="2782382"/>
          </a:xfrm>
          <a:prstGeom prst="rect">
            <a:avLst/>
          </a:prstGeom>
        </p:spPr>
      </p:pic>
      <p:pic>
        <p:nvPicPr>
          <p:cNvPr id="7" name="Picture 6" descr="Cover-UPM-Template_Option-1B.jpg"/>
          <p:cNvPicPr>
            <a:picLocks noChangeAspect="1"/>
          </p:cNvPicPr>
          <p:nvPr/>
        </p:nvPicPr>
        <p:blipFill rotWithShape="1">
          <a:blip r:embed="rId3"/>
          <a:srcRect t="94733"/>
          <a:stretch/>
        </p:blipFill>
        <p:spPr>
          <a:xfrm>
            <a:off x="147629" y="6343863"/>
            <a:ext cx="11872601" cy="4686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9165" y="3609015"/>
            <a:ext cx="10893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solidFill>
                  <a:srgbClr val="0070C0"/>
                </a:solidFill>
              </a:rPr>
              <a:t>KERANGKA KELAYAKAN MALAYSIA (KKM)</a:t>
            </a:r>
          </a:p>
          <a:p>
            <a:pPr algn="ctr"/>
            <a:r>
              <a:rPr lang="en-US" sz="2000" b="1" spc="300" dirty="0"/>
              <a:t>(</a:t>
            </a:r>
            <a:r>
              <a:rPr lang="en-US" sz="2000" b="1" spc="300" dirty="0" err="1"/>
              <a:t>Edisi</a:t>
            </a:r>
            <a:r>
              <a:rPr lang="en-US" sz="2000" b="1" spc="300" dirty="0"/>
              <a:t> </a:t>
            </a:r>
            <a:r>
              <a:rPr lang="en-US" sz="2000" b="1" spc="300" dirty="0" err="1"/>
              <a:t>Kedua</a:t>
            </a:r>
            <a:r>
              <a:rPr lang="en-US" sz="2000" b="1" spc="3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54873" y="75155"/>
            <a:ext cx="312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8" name="Picture 2" descr="UPM Centre for Quality Assurance - CQA's Profile Pho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30265" r="6807" b="17589"/>
          <a:stretch/>
        </p:blipFill>
        <p:spPr bwMode="auto">
          <a:xfrm>
            <a:off x="5598649" y="5780797"/>
            <a:ext cx="970560" cy="5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39711" y="5780797"/>
            <a:ext cx="254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@upm.edu.my</a:t>
            </a:r>
            <a:endParaRPr lang="en-MY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2BCCC46-2AAA-4D7C-B134-8BABF2E4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637" y="10548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2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7406914-E4BC-49FF-B84F-59580030A5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AutoShape 4" descr="Image result for outc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9" y="6356350"/>
            <a:ext cx="8649729" cy="5174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539FDB-776E-416A-96C7-4671EED8E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390" y="698148"/>
            <a:ext cx="7341165" cy="5461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4ECF39-6250-49CD-B277-3CCA58872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211" y="1772764"/>
            <a:ext cx="5648688" cy="252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F11EC6F-2D82-4186-BF1E-9001C2BE1FD0}"/>
              </a:ext>
            </a:extLst>
          </p:cNvPr>
          <p:cNvSpPr txBox="1">
            <a:spLocks/>
          </p:cNvSpPr>
          <p:nvPr/>
        </p:nvSpPr>
        <p:spPr>
          <a:xfrm>
            <a:off x="1883390" y="53697"/>
            <a:ext cx="9943389" cy="50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KERANGKA KELAYAKAN MALAYSIA</a:t>
            </a:r>
            <a:endParaRPr kumimoji="0" lang="en-MY" sz="2800" b="1" i="0" u="none" strike="noStrike" kern="1200" cap="none" spc="6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BEC20A-5723-488D-9677-C69460FFC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31" y="146420"/>
            <a:ext cx="1652159" cy="7315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C373EB-B31A-4819-B23D-41F3EF6FC0D4}"/>
              </a:ext>
            </a:extLst>
          </p:cNvPr>
          <p:cNvCxnSpPr/>
          <p:nvPr/>
        </p:nvCxnSpPr>
        <p:spPr>
          <a:xfrm>
            <a:off x="2100404" y="592664"/>
            <a:ext cx="94731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24BA57-300A-4490-ACBF-2B6EFE2DE87B}"/>
              </a:ext>
            </a:extLst>
          </p:cNvPr>
          <p:cNvCxnSpPr/>
          <p:nvPr/>
        </p:nvCxnSpPr>
        <p:spPr>
          <a:xfrm>
            <a:off x="2100404" y="631851"/>
            <a:ext cx="94731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4F77E0F-895A-4D6D-B6A7-70368881A85D}"/>
              </a:ext>
            </a:extLst>
          </p:cNvPr>
          <p:cNvSpPr/>
          <p:nvPr/>
        </p:nvSpPr>
        <p:spPr>
          <a:xfrm>
            <a:off x="3342058" y="2640036"/>
            <a:ext cx="2914225" cy="12366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http://www.mqa.gov.my/QAD/style/images/book/bookcover_mqf.png">
            <a:extLst>
              <a:ext uri="{FF2B5EF4-FFF2-40B4-BE49-F238E27FC236}">
                <a16:creationId xmlns:a16="http://schemas.microsoft.com/office/drawing/2014/main" id="{C6B37E0D-11CF-4A49-AE01-F5C103F08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7389" y="1822381"/>
            <a:ext cx="1816001" cy="249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115379-64BF-4918-B6A9-1BAD254B0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75" y="1065230"/>
            <a:ext cx="129986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 descr="Image result for new">
            <a:extLst>
              <a:ext uri="{FF2B5EF4-FFF2-40B4-BE49-F238E27FC236}">
                <a16:creationId xmlns:a16="http://schemas.microsoft.com/office/drawing/2014/main" id="{3F688E6E-5344-4C1E-BB39-1B1DF63D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8" y="4794143"/>
            <a:ext cx="695645" cy="6182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7406914-E4BC-49FF-B84F-59580030A5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AutoShape 4" descr="Image result for outc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9" y="6356350"/>
            <a:ext cx="8649729" cy="51743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F11EC6F-2D82-4186-BF1E-9001C2BE1FD0}"/>
              </a:ext>
            </a:extLst>
          </p:cNvPr>
          <p:cNvSpPr txBox="1">
            <a:spLocks/>
          </p:cNvSpPr>
          <p:nvPr/>
        </p:nvSpPr>
        <p:spPr>
          <a:xfrm>
            <a:off x="1883390" y="53697"/>
            <a:ext cx="9943389" cy="50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KERANGKA KELAYAKAN MALAYSIA</a:t>
            </a:r>
            <a:endParaRPr kumimoji="0" lang="en-MY" sz="2800" b="1" i="0" u="none" strike="noStrike" kern="1200" cap="none" spc="6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BEC20A-5723-488D-9677-C69460FFC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31" y="146420"/>
            <a:ext cx="1652159" cy="7315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C373EB-B31A-4819-B23D-41F3EF6FC0D4}"/>
              </a:ext>
            </a:extLst>
          </p:cNvPr>
          <p:cNvCxnSpPr/>
          <p:nvPr/>
        </p:nvCxnSpPr>
        <p:spPr>
          <a:xfrm>
            <a:off x="2100404" y="592664"/>
            <a:ext cx="94731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24BA57-300A-4490-ACBF-2B6EFE2DE87B}"/>
              </a:ext>
            </a:extLst>
          </p:cNvPr>
          <p:cNvCxnSpPr/>
          <p:nvPr/>
        </p:nvCxnSpPr>
        <p:spPr>
          <a:xfrm>
            <a:off x="2100404" y="631851"/>
            <a:ext cx="94731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047154C-DA4D-4E29-B41C-A481E7257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876" y="826445"/>
            <a:ext cx="3271987" cy="40272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9B7706-924A-4FF8-A374-B716A19D0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5543" y="3797630"/>
            <a:ext cx="3969154" cy="2421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pic>
      <p:pic>
        <p:nvPicPr>
          <p:cNvPr id="14" name="Picture 10" descr="Image result for arrow">
            <a:extLst>
              <a:ext uri="{FF2B5EF4-FFF2-40B4-BE49-F238E27FC236}">
                <a16:creationId xmlns:a16="http://schemas.microsoft.com/office/drawing/2014/main" id="{EF52654B-5AF8-4B85-B65B-6BB82B84E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7598">
            <a:off x="10617454" y="3511015"/>
            <a:ext cx="745159" cy="55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mqa.gov.my/QAD/style/images/book/bookcover_mqf.png">
            <a:extLst>
              <a:ext uri="{FF2B5EF4-FFF2-40B4-BE49-F238E27FC236}">
                <a16:creationId xmlns:a16="http://schemas.microsoft.com/office/drawing/2014/main" id="{D0703BF2-8596-4E34-85CC-41F556D22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460375" y="1323954"/>
            <a:ext cx="2250101" cy="3128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FDB651-CCF4-4C64-B963-7088013945FD}"/>
              </a:ext>
            </a:extLst>
          </p:cNvPr>
          <p:cNvSpPr txBox="1"/>
          <p:nvPr/>
        </p:nvSpPr>
        <p:spPr>
          <a:xfrm>
            <a:off x="46390" y="4893670"/>
            <a:ext cx="3408645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76200" stA="50000" endA="295" endPos="78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2007</a:t>
            </a:r>
            <a:r>
              <a:rPr lang="en-US" dirty="0"/>
              <a:t> – </a:t>
            </a:r>
            <a:r>
              <a:rPr lang="en-US" b="1" dirty="0" err="1">
                <a:latin typeface="Lucida Handwriting" panose="03010101010101010101" pitchFamily="66" charset="0"/>
              </a:rPr>
              <a:t>Edisi</a:t>
            </a:r>
            <a:r>
              <a:rPr lang="en-US" b="1" dirty="0">
                <a:latin typeface="Lucida Handwriting" panose="03010101010101010101" pitchFamily="66" charset="0"/>
              </a:rPr>
              <a:t> </a:t>
            </a:r>
            <a:r>
              <a:rPr lang="en-US" b="1" dirty="0" err="1">
                <a:latin typeface="Lucida Handwriting" panose="03010101010101010101" pitchFamily="66" charset="0"/>
              </a:rPr>
              <a:t>Pertama</a:t>
            </a:r>
            <a:endParaRPr lang="en-US" b="1" dirty="0">
              <a:latin typeface="Lucida Handwriting" panose="03010101010101010101" pitchFamily="66" charset="0"/>
            </a:endParaRPr>
          </a:p>
          <a:p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700549-4380-4CEF-8BC8-F04FEC3D95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5507" y="764962"/>
            <a:ext cx="3312246" cy="4105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08FB4FC-1D1C-442A-938D-629D88AA4C4B}"/>
              </a:ext>
            </a:extLst>
          </p:cNvPr>
          <p:cNvSpPr txBox="1"/>
          <p:nvPr/>
        </p:nvSpPr>
        <p:spPr>
          <a:xfrm>
            <a:off x="4156968" y="4893670"/>
            <a:ext cx="3027603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76200" stA="50000" endA="295" endPos="78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2017</a:t>
            </a:r>
            <a:r>
              <a:rPr lang="en-US" dirty="0"/>
              <a:t> – </a:t>
            </a:r>
            <a:r>
              <a:rPr lang="en-US" b="1" dirty="0" err="1">
                <a:latin typeface="Lucida Handwriting" panose="03010101010101010101" pitchFamily="66" charset="0"/>
              </a:rPr>
              <a:t>Edisi</a:t>
            </a:r>
            <a:r>
              <a:rPr lang="en-US" b="1" dirty="0">
                <a:latin typeface="Lucida Handwriting" panose="03010101010101010101" pitchFamily="66" charset="0"/>
              </a:rPr>
              <a:t> </a:t>
            </a:r>
            <a:r>
              <a:rPr lang="en-US" b="1" dirty="0" err="1">
                <a:latin typeface="Lucida Handwriting" panose="03010101010101010101" pitchFamily="66" charset="0"/>
              </a:rPr>
              <a:t>Kedua</a:t>
            </a:r>
            <a:endParaRPr lang="en-US" b="1" dirty="0">
              <a:latin typeface="Lucida Handwriting" panose="03010101010101010101" pitchFamily="66" charset="0"/>
            </a:endParaRPr>
          </a:p>
          <a:p>
            <a:endParaRPr lang="en-GB" b="1" dirty="0"/>
          </a:p>
        </p:txBody>
      </p:sp>
      <p:pic>
        <p:nvPicPr>
          <p:cNvPr id="22" name="Picture 2" descr="Image result for arrow">
            <a:extLst>
              <a:ext uri="{FF2B5EF4-FFF2-40B4-BE49-F238E27FC236}">
                <a16:creationId xmlns:a16="http://schemas.microsoft.com/office/drawing/2014/main" id="{8BC9FDB9-5A7D-490E-A449-29AFEE936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52" y="2663396"/>
            <a:ext cx="697155" cy="4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F9FDCED-8D51-48B0-BC4B-08A2A9714E7A}"/>
              </a:ext>
            </a:extLst>
          </p:cNvPr>
          <p:cNvSpPr txBox="1"/>
          <p:nvPr/>
        </p:nvSpPr>
        <p:spPr>
          <a:xfrm>
            <a:off x="9067996" y="2588892"/>
            <a:ext cx="3408645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 April 2019 </a:t>
            </a:r>
            <a:r>
              <a:rPr lang="en-US" sz="1200" b="1" dirty="0">
                <a:solidFill>
                  <a:srgbClr val="FF0000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Akreditasi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Sementara</a:t>
            </a:r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1 April 2020 : </a:t>
            </a:r>
            <a:r>
              <a:rPr lang="en-US" sz="1400" b="1" dirty="0" err="1">
                <a:solidFill>
                  <a:schemeClr val="tx1"/>
                </a:solidFill>
              </a:rPr>
              <a:t>Akreditasi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Penuh</a:t>
            </a:r>
            <a:r>
              <a:rPr lang="en-US" sz="1400" b="1" dirty="0">
                <a:solidFill>
                  <a:schemeClr val="tx1"/>
                </a:solidFill>
              </a:rPr>
              <a:t> &amp;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	              Audit </a:t>
            </a:r>
            <a:r>
              <a:rPr lang="en-US" sz="1400" b="1" dirty="0" err="1">
                <a:solidFill>
                  <a:schemeClr val="tx1"/>
                </a:solidFill>
              </a:rPr>
              <a:t>Pematuhan</a:t>
            </a:r>
            <a:endParaRPr lang="en-US" sz="1400" b="1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19">
            <a:extLst>
              <a:ext uri="{FF2B5EF4-FFF2-40B4-BE49-F238E27FC236}">
                <a16:creationId xmlns:a16="http://schemas.microsoft.com/office/drawing/2014/main" id="{C420ADC1-D37B-478C-8947-D1DF9B335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41" y="4415703"/>
            <a:ext cx="5475311" cy="8635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AutoShape 4" descr="Image result for outc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9" y="6306699"/>
            <a:ext cx="8649729" cy="5174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2D6F443-6273-4B7C-90A2-F087EB7A1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65" y="66604"/>
            <a:ext cx="1221457" cy="630691"/>
          </a:xfrm>
          <a:prstGeom prst="rect">
            <a:avLst/>
          </a:prstGeom>
        </p:spPr>
      </p:pic>
      <p:sp>
        <p:nvSpPr>
          <p:cNvPr id="36" name="Rektangel 19">
            <a:extLst>
              <a:ext uri="{FF2B5EF4-FFF2-40B4-BE49-F238E27FC236}">
                <a16:creationId xmlns:a16="http://schemas.microsoft.com/office/drawing/2014/main" id="{97CC61CC-5EB0-455F-8DAC-4CC662D2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69" y="840145"/>
            <a:ext cx="5475310" cy="108439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">
            <a:extLst>
              <a:ext uri="{FF2B5EF4-FFF2-40B4-BE49-F238E27FC236}">
                <a16:creationId xmlns:a16="http://schemas.microsoft.com/office/drawing/2014/main" id="{5A0C4F3F-4B1A-4786-83CA-1C43F833A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98" y="935010"/>
            <a:ext cx="574115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</a:pPr>
            <a:r>
              <a:rPr lang="en-MY" sz="2000" b="1" dirty="0" err="1">
                <a:solidFill>
                  <a:srgbClr val="FFFF00"/>
                </a:solidFill>
              </a:rPr>
              <a:t>Mengekalkan</a:t>
            </a:r>
            <a:r>
              <a:rPr lang="en-MY" sz="2000" b="1" dirty="0">
                <a:solidFill>
                  <a:srgbClr val="FFFF00"/>
                </a:solidFill>
              </a:rPr>
              <a:t> </a:t>
            </a:r>
            <a:r>
              <a:rPr lang="en-MY" sz="2000" b="1" dirty="0" err="1">
                <a:solidFill>
                  <a:srgbClr val="FFFF00"/>
                </a:solidFill>
              </a:rPr>
              <a:t>ciri-ciri</a:t>
            </a:r>
            <a:r>
              <a:rPr lang="en-MY" sz="2000" b="1" dirty="0">
                <a:solidFill>
                  <a:srgbClr val="FFFF00"/>
                </a:solidFill>
              </a:rPr>
              <a:t> </a:t>
            </a:r>
            <a:r>
              <a:rPr lang="en-MY" sz="2000" b="1" dirty="0" err="1">
                <a:solidFill>
                  <a:srgbClr val="FFFF00"/>
                </a:solidFill>
              </a:rPr>
              <a:t>utama</a:t>
            </a:r>
            <a:r>
              <a:rPr lang="en-MY" sz="2000" b="1" dirty="0">
                <a:solidFill>
                  <a:srgbClr val="FFFF00"/>
                </a:solidFill>
              </a:rPr>
              <a:t> </a:t>
            </a:r>
            <a:r>
              <a:rPr lang="en-MY" sz="2000" b="1" dirty="0" err="1">
                <a:solidFill>
                  <a:schemeClr val="bg1"/>
                </a:solidFill>
              </a:rPr>
              <a:t>kerangka</a:t>
            </a:r>
            <a:r>
              <a:rPr lang="en-MY" sz="2000" b="1" dirty="0">
                <a:solidFill>
                  <a:schemeClr val="bg1"/>
                </a:solidFill>
              </a:rPr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en-MY" sz="1600" b="1" dirty="0">
                <a:solidFill>
                  <a:schemeClr val="bg1"/>
                </a:solidFill>
              </a:rPr>
              <a:t>(8 </a:t>
            </a:r>
            <a:r>
              <a:rPr lang="en-MY" sz="1600" b="1" dirty="0" err="1">
                <a:solidFill>
                  <a:schemeClr val="bg1"/>
                </a:solidFill>
              </a:rPr>
              <a:t>tahap</a:t>
            </a:r>
            <a:r>
              <a:rPr lang="en-MY" sz="1600" b="1" dirty="0">
                <a:solidFill>
                  <a:schemeClr val="bg1"/>
                </a:solidFill>
              </a:rPr>
              <a:t> </a:t>
            </a:r>
            <a:r>
              <a:rPr lang="en-MY" sz="1600" b="1" dirty="0" err="1">
                <a:solidFill>
                  <a:schemeClr val="bg1"/>
                </a:solidFill>
              </a:rPr>
              <a:t>kelayakan</a:t>
            </a:r>
            <a:r>
              <a:rPr lang="en-MY" sz="1600" b="1" dirty="0">
                <a:solidFill>
                  <a:schemeClr val="bg1"/>
                </a:solidFill>
              </a:rPr>
              <a:t>, 8 domain </a:t>
            </a:r>
            <a:r>
              <a:rPr lang="en-MY" sz="1600" b="1" dirty="0" err="1">
                <a:solidFill>
                  <a:schemeClr val="bg1"/>
                </a:solidFill>
              </a:rPr>
              <a:t>hasil</a:t>
            </a:r>
            <a:r>
              <a:rPr lang="en-MY" sz="1600" b="1" dirty="0">
                <a:solidFill>
                  <a:schemeClr val="bg1"/>
                </a:solidFill>
              </a:rPr>
              <a:t> </a:t>
            </a:r>
            <a:r>
              <a:rPr lang="en-MY" sz="1600" b="1" dirty="0" err="1">
                <a:solidFill>
                  <a:schemeClr val="bg1"/>
                </a:solidFill>
              </a:rPr>
              <a:t>pembelajaran</a:t>
            </a:r>
            <a:r>
              <a:rPr lang="en-MY" sz="1600" b="1" dirty="0">
                <a:solidFill>
                  <a:schemeClr val="bg1"/>
                </a:solidFill>
              </a:rPr>
              <a:t> &amp; </a:t>
            </a:r>
          </a:p>
          <a:p>
            <a:pPr algn="just">
              <a:spcBef>
                <a:spcPts val="0"/>
              </a:spcBef>
              <a:buNone/>
            </a:pPr>
            <a:r>
              <a:rPr lang="en-MY" sz="1600" b="1" dirty="0">
                <a:solidFill>
                  <a:schemeClr val="bg1"/>
                </a:solidFill>
              </a:rPr>
              <a:t>minimum </a:t>
            </a:r>
            <a:r>
              <a:rPr lang="en-MY" sz="1600" b="1" dirty="0" err="1">
                <a:solidFill>
                  <a:schemeClr val="bg1"/>
                </a:solidFill>
              </a:rPr>
              <a:t>kredit</a:t>
            </a:r>
            <a:r>
              <a:rPr lang="en-MY" sz="1600" b="1" dirty="0">
                <a:solidFill>
                  <a:schemeClr val="bg1"/>
                </a:solidFill>
              </a:rPr>
              <a:t> </a:t>
            </a:r>
            <a:r>
              <a:rPr lang="en-MY" sz="1600" b="1" dirty="0" err="1">
                <a:solidFill>
                  <a:schemeClr val="bg1"/>
                </a:solidFill>
              </a:rPr>
              <a:t>bergraduat</a:t>
            </a:r>
            <a:r>
              <a:rPr lang="en-MY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1" name="Round Diagonal Corner Rectangle 12">
            <a:extLst>
              <a:ext uri="{FF2B5EF4-FFF2-40B4-BE49-F238E27FC236}">
                <a16:creationId xmlns:a16="http://schemas.microsoft.com/office/drawing/2014/main" id="{CF3D8CBC-E04B-4949-AFE0-607E8975E510}"/>
              </a:ext>
            </a:extLst>
          </p:cNvPr>
          <p:cNvSpPr/>
          <p:nvPr/>
        </p:nvSpPr>
        <p:spPr>
          <a:xfrm>
            <a:off x="341368" y="951954"/>
            <a:ext cx="523130" cy="409468"/>
          </a:xfrm>
          <a:prstGeom prst="round2DiagRect">
            <a:avLst>
              <a:gd name="adj1" fmla="val 48255"/>
              <a:gd name="adj2" fmla="val 48796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2" name="Rektangel 19">
            <a:extLst>
              <a:ext uri="{FF2B5EF4-FFF2-40B4-BE49-F238E27FC236}">
                <a16:creationId xmlns:a16="http://schemas.microsoft.com/office/drawing/2014/main" id="{92BC25C1-C437-4A39-A9CE-9C6B2CF63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70" y="2059576"/>
            <a:ext cx="5475310" cy="132343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8BDAA630-6762-4E19-BD3C-F08EFEFE8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226" y="4353201"/>
            <a:ext cx="45967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</a:pP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Menambah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baik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memperincikan</a:t>
            </a:r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huraian</a:t>
            </a:r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hasil</a:t>
            </a:r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pembelajaran</a:t>
            </a:r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bagi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setiap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tahap</a:t>
            </a:r>
            <a:endParaRPr lang="en-US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Round Diagonal Corner Rectangle 12">
            <a:extLst>
              <a:ext uri="{FF2B5EF4-FFF2-40B4-BE49-F238E27FC236}">
                <a16:creationId xmlns:a16="http://schemas.microsoft.com/office/drawing/2014/main" id="{5E260DCC-E9D0-48B4-A257-2FB5C500E17C}"/>
              </a:ext>
            </a:extLst>
          </p:cNvPr>
          <p:cNvSpPr/>
          <p:nvPr/>
        </p:nvSpPr>
        <p:spPr>
          <a:xfrm>
            <a:off x="371661" y="4548178"/>
            <a:ext cx="523130" cy="409468"/>
          </a:xfrm>
          <a:prstGeom prst="round2DiagRect">
            <a:avLst>
              <a:gd name="adj1" fmla="val 48255"/>
              <a:gd name="adj2" fmla="val 48796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45" name="Rektangel 19">
            <a:extLst>
              <a:ext uri="{FF2B5EF4-FFF2-40B4-BE49-F238E27FC236}">
                <a16:creationId xmlns:a16="http://schemas.microsoft.com/office/drawing/2014/main" id="{43D4FA97-DAD0-4D10-88CC-16C23D026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69" y="3458199"/>
            <a:ext cx="5475311" cy="8635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6D251941-BB20-42CA-9923-61A869F38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358" y="1984391"/>
            <a:ext cx="47028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</a:pPr>
            <a:r>
              <a:rPr lang="en-MY" sz="2000" b="1" dirty="0" err="1">
                <a:solidFill>
                  <a:schemeClr val="bg1"/>
                </a:solidFill>
              </a:rPr>
              <a:t>Mengurangkan</a:t>
            </a:r>
            <a:r>
              <a:rPr lang="en-MY" sz="2000" b="1" dirty="0">
                <a:solidFill>
                  <a:schemeClr val="bg1"/>
                </a:solidFill>
              </a:rPr>
              <a:t> </a:t>
            </a:r>
            <a:r>
              <a:rPr lang="en-MY" sz="2000" b="1" dirty="0" err="1">
                <a:solidFill>
                  <a:srgbClr val="FFFF00"/>
                </a:solidFill>
              </a:rPr>
              <a:t>tiga</a:t>
            </a:r>
            <a:r>
              <a:rPr lang="en-MY" sz="2000" b="1" dirty="0">
                <a:solidFill>
                  <a:srgbClr val="FFFF00"/>
                </a:solidFill>
              </a:rPr>
              <a:t> (3) </a:t>
            </a:r>
            <a:r>
              <a:rPr lang="en-MY" sz="2000" b="1" dirty="0" err="1">
                <a:solidFill>
                  <a:srgbClr val="FFFF00"/>
                </a:solidFill>
              </a:rPr>
              <a:t>sektor</a:t>
            </a:r>
            <a:r>
              <a:rPr lang="en-MY" sz="2000" b="1" dirty="0">
                <a:solidFill>
                  <a:srgbClr val="FFFF00"/>
                </a:solidFill>
              </a:rPr>
              <a:t> </a:t>
            </a:r>
            <a:r>
              <a:rPr lang="en-MY" sz="2000" b="1" dirty="0">
                <a:solidFill>
                  <a:schemeClr val="bg1"/>
                </a:solidFill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endidikan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kemahiran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teknikal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vokasional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US" sz="2000" b="1" dirty="0" err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en-US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&amp; TVET)</a:t>
            </a:r>
            <a:endParaRPr lang="en-MY" sz="2000" b="1" dirty="0">
              <a:solidFill>
                <a:schemeClr val="bg1"/>
              </a:solidFill>
            </a:endParaRPr>
          </a:p>
        </p:txBody>
      </p:sp>
      <p:sp>
        <p:nvSpPr>
          <p:cNvPr id="47" name="Round Diagonal Corner Rectangle 12">
            <a:extLst>
              <a:ext uri="{FF2B5EF4-FFF2-40B4-BE49-F238E27FC236}">
                <a16:creationId xmlns:a16="http://schemas.microsoft.com/office/drawing/2014/main" id="{9CC9259E-BF0C-4E3A-8D62-72E63BFA0582}"/>
              </a:ext>
            </a:extLst>
          </p:cNvPr>
          <p:cNvSpPr/>
          <p:nvPr/>
        </p:nvSpPr>
        <p:spPr>
          <a:xfrm>
            <a:off x="393916" y="2149953"/>
            <a:ext cx="470582" cy="409468"/>
          </a:xfrm>
          <a:prstGeom prst="round2DiagRect">
            <a:avLst>
              <a:gd name="adj1" fmla="val 48255"/>
              <a:gd name="adj2" fmla="val 48796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1E778C53-9F54-4E6D-8240-BD89B76BF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03" y="3368536"/>
            <a:ext cx="46595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</a:pP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Menambah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baik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menyusun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semula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lapan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(8) domain </a:t>
            </a:r>
            <a:r>
              <a:rPr lang="en-US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hasil</a:t>
            </a:r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pembelajaran</a:t>
            </a:r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ke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dalam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lima (5) </a:t>
            </a:r>
            <a:r>
              <a:rPr lang="en-US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kluster</a:t>
            </a:r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hasil</a:t>
            </a:r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pembelajaran</a:t>
            </a:r>
            <a:endParaRPr lang="en-US" sz="20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Round Diagonal Corner Rectangle 12">
            <a:extLst>
              <a:ext uri="{FF2B5EF4-FFF2-40B4-BE49-F238E27FC236}">
                <a16:creationId xmlns:a16="http://schemas.microsoft.com/office/drawing/2014/main" id="{AC51998D-AAA6-4FBB-AD71-5E6D0D7EB2E5}"/>
              </a:ext>
            </a:extLst>
          </p:cNvPr>
          <p:cNvSpPr/>
          <p:nvPr/>
        </p:nvSpPr>
        <p:spPr>
          <a:xfrm>
            <a:off x="368059" y="3553493"/>
            <a:ext cx="523130" cy="409468"/>
          </a:xfrm>
          <a:prstGeom prst="round2DiagRect">
            <a:avLst>
              <a:gd name="adj1" fmla="val 48255"/>
              <a:gd name="adj2" fmla="val 48796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51" name="Rektangel 19">
            <a:extLst>
              <a:ext uri="{FF2B5EF4-FFF2-40B4-BE49-F238E27FC236}">
                <a16:creationId xmlns:a16="http://schemas.microsoft.com/office/drawing/2014/main" id="{B05E3B2F-315A-4DD5-94F4-F63A70378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02" y="5376977"/>
            <a:ext cx="5475311" cy="8635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s-MY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3">
            <a:extLst>
              <a:ext uri="{FF2B5EF4-FFF2-40B4-BE49-F238E27FC236}">
                <a16:creationId xmlns:a16="http://schemas.microsoft.com/office/drawing/2014/main" id="{A792C9F6-8E51-4D50-8563-84AA2F044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4" y="5393277"/>
            <a:ext cx="4537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</a:pP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Memperluaskan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peluang</a:t>
            </a:r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pembelajaran</a:t>
            </a:r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sepanjang</a:t>
            </a:r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hayat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Round Diagonal Corner Rectangle 12">
            <a:extLst>
              <a:ext uri="{FF2B5EF4-FFF2-40B4-BE49-F238E27FC236}">
                <a16:creationId xmlns:a16="http://schemas.microsoft.com/office/drawing/2014/main" id="{DA697628-E00A-4029-8D27-0EC051D726C1}"/>
              </a:ext>
            </a:extLst>
          </p:cNvPr>
          <p:cNvSpPr/>
          <p:nvPr/>
        </p:nvSpPr>
        <p:spPr>
          <a:xfrm>
            <a:off x="378228" y="5529888"/>
            <a:ext cx="523130" cy="409468"/>
          </a:xfrm>
          <a:prstGeom prst="round2DiagRect">
            <a:avLst>
              <a:gd name="adj1" fmla="val 48255"/>
              <a:gd name="adj2" fmla="val 48796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B2460F82-5E29-4474-BEED-67DE4DC3EA9C}"/>
              </a:ext>
            </a:extLst>
          </p:cNvPr>
          <p:cNvSpPr/>
          <p:nvPr/>
        </p:nvSpPr>
        <p:spPr>
          <a:xfrm>
            <a:off x="5870975" y="2616754"/>
            <a:ext cx="756651" cy="816723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27F6A96-F5EE-49EA-8FE3-1E8F6E11BC46}"/>
              </a:ext>
            </a:extLst>
          </p:cNvPr>
          <p:cNvCxnSpPr/>
          <p:nvPr/>
        </p:nvCxnSpPr>
        <p:spPr>
          <a:xfrm>
            <a:off x="2100404" y="592664"/>
            <a:ext cx="94731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8A27725-D187-46AC-92D3-0E2161AD3A9B}"/>
              </a:ext>
            </a:extLst>
          </p:cNvPr>
          <p:cNvCxnSpPr/>
          <p:nvPr/>
        </p:nvCxnSpPr>
        <p:spPr>
          <a:xfrm>
            <a:off x="2100404" y="631851"/>
            <a:ext cx="94731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1">
            <a:extLst>
              <a:ext uri="{FF2B5EF4-FFF2-40B4-BE49-F238E27FC236}">
                <a16:creationId xmlns:a16="http://schemas.microsoft.com/office/drawing/2014/main" id="{09614671-B743-40B5-8182-17D07E942211}"/>
              </a:ext>
            </a:extLst>
          </p:cNvPr>
          <p:cNvSpPr txBox="1">
            <a:spLocks/>
          </p:cNvSpPr>
          <p:nvPr/>
        </p:nvSpPr>
        <p:spPr>
          <a:xfrm>
            <a:off x="1883390" y="53697"/>
            <a:ext cx="9943389" cy="50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KERANGKA KELAYAKAN MALAYSIA </a:t>
            </a:r>
            <a:r>
              <a:rPr kumimoji="0" lang="en-US" sz="1600" b="1" i="0" u="none" strike="noStrike" kern="1200" cap="none" spc="30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Edisi</a:t>
            </a:r>
            <a:r>
              <a:rPr kumimoji="0" lang="en-US" sz="1600" b="1" i="0" u="none" strike="noStrike" kern="1200" cap="none" spc="30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30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Kedua</a:t>
            </a:r>
            <a:endParaRPr kumimoji="0" lang="en-MY" sz="1600" b="1" i="0" u="none" strike="noStrike" kern="1200" cap="none" spc="6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A71E8684-8DEE-4121-A7F2-AD7894684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4040"/>
              </p:ext>
            </p:extLst>
          </p:nvPr>
        </p:nvGraphicFramePr>
        <p:xfrm>
          <a:off x="6740923" y="1131948"/>
          <a:ext cx="5321932" cy="508461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37">
                  <a:extLst>
                    <a:ext uri="{9D8B030D-6E8A-4147-A177-3AD203B41FA5}">
                      <a16:colId xmlns:a16="http://schemas.microsoft.com/office/drawing/2014/main" val="2659218320"/>
                    </a:ext>
                  </a:extLst>
                </a:gridCol>
                <a:gridCol w="2908744">
                  <a:extLst>
                    <a:ext uri="{9D8B030D-6E8A-4147-A177-3AD203B41FA5}">
                      <a16:colId xmlns:a16="http://schemas.microsoft.com/office/drawing/2014/main" val="2344705599"/>
                    </a:ext>
                  </a:extLst>
                </a:gridCol>
                <a:gridCol w="2123651">
                  <a:extLst>
                    <a:ext uri="{9D8B030D-6E8A-4147-A177-3AD203B41FA5}">
                      <a16:colId xmlns:a16="http://schemas.microsoft.com/office/drawing/2014/main" val="781089530"/>
                    </a:ext>
                  </a:extLst>
                </a:gridCol>
              </a:tblGrid>
              <a:tr h="236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Bil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MQF </a:t>
                      </a:r>
                      <a:r>
                        <a:rPr lang="en-US" sz="1400" dirty="0" err="1">
                          <a:effectLst/>
                        </a:rPr>
                        <a:t>Edisi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Pertama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MQF </a:t>
                      </a:r>
                      <a:r>
                        <a:rPr lang="en-US" sz="1400" dirty="0" err="1">
                          <a:effectLst/>
                        </a:rPr>
                        <a:t>Edisi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Kedua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047778"/>
                  </a:ext>
                </a:extLst>
              </a:tr>
              <a:tr h="1876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Tahap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Kelayakan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Tahap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1-3 : </a:t>
                      </a: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Sijil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Tahap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: Diploma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Tahap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: Diploma </a:t>
                      </a: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Lanjutan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Tahap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 : </a:t>
                      </a: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Sijil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/Diploma </a:t>
                      </a: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Siswazah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/Ijazah </a:t>
                      </a: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Sarjana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Muda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Tahap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 : </a:t>
                      </a: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Sijil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/Diploma </a:t>
                      </a: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Pascasiswazah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Ijazah </a:t>
                      </a: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Sarjana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Tahap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 : Ijazah </a:t>
                      </a:r>
                      <a:r>
                        <a:rPr lang="en-US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Kedoktoran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domain Hasil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Pembelajaran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kredit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bergraduat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bagi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setiap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tahap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C00000"/>
                          </a:solidFill>
                          <a:effectLst/>
                        </a:rPr>
                        <a:t>Kekal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43777" marR="43777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663024"/>
                  </a:ext>
                </a:extLst>
              </a:tr>
              <a:tr h="7101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sektor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Pendidikan </a:t>
                      </a:r>
                      <a:r>
                        <a:rPr lang="en-US" sz="1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tinggi</a:t>
                      </a: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kemahiran</a:t>
                      </a: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1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teknikal</a:t>
                      </a: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vokasional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3777" marR="43777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sector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Akademik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TVET)</a:t>
                      </a:r>
                    </a:p>
                  </a:txBody>
                  <a:tcPr marL="43777" marR="43777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711348"/>
                  </a:ext>
                </a:extLst>
              </a:tr>
              <a:tr h="14669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 domain </a:t>
                      </a:r>
                      <a:r>
                        <a:rPr lang="en-US" sz="1400" b="1" dirty="0" err="1">
                          <a:effectLst/>
                        </a:rPr>
                        <a:t>hasil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pembelajaran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(knowledge, practical skills; social skills and responsibilities; communication, leadership and team skills; problem solving and scientific skills; information management and lifelong learning skills; and managerial and </a:t>
                      </a:r>
                      <a:r>
                        <a:rPr lang="en-US" sz="1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entrenuerial</a:t>
                      </a: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skills.)</a:t>
                      </a:r>
                    </a:p>
                  </a:txBody>
                  <a:tcPr marL="43777" marR="43777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5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effectLst/>
                        </a:rPr>
                        <a:t>kluster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effectLst/>
                        </a:rPr>
                        <a:t>hasil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effectLst/>
                        </a:rPr>
                        <a:t>pembelajaran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en-US" sz="1100" b="0" dirty="0">
                          <a:solidFill>
                            <a:srgbClr val="C00000"/>
                          </a:solidFill>
                          <a:effectLst/>
                        </a:rPr>
                        <a:t>Knowledge &amp; Understanding, Cognitive Skills; Functional Work Skills; Personal &amp; </a:t>
                      </a:r>
                      <a:r>
                        <a:rPr lang="en-US" sz="1100" b="0" dirty="0" err="1">
                          <a:solidFill>
                            <a:srgbClr val="C00000"/>
                          </a:solidFill>
                          <a:effectLst/>
                        </a:rPr>
                        <a:t>Entreprenuerial</a:t>
                      </a:r>
                      <a:r>
                        <a:rPr lang="en-US" sz="1100" b="0" dirty="0">
                          <a:solidFill>
                            <a:srgbClr val="C00000"/>
                          </a:solidFill>
                          <a:effectLst/>
                        </a:rPr>
                        <a:t> Skills; Ethics &amp; Professionalism</a:t>
                      </a:r>
                      <a:r>
                        <a:rPr lang="en-US" sz="1400" b="0" dirty="0">
                          <a:solidFill>
                            <a:srgbClr val="C00000"/>
                          </a:solidFill>
                          <a:effectLst/>
                        </a:rPr>
                        <a:t>.)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43712"/>
                  </a:ext>
                </a:extLst>
              </a:tr>
              <a:tr h="7706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Penyataan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umum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berkaitan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Hasil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Pembelajaran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7" marR="43777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1" dirty="0" err="1">
                          <a:solidFill>
                            <a:srgbClr val="C00000"/>
                          </a:solidFill>
                          <a:effectLst/>
                          <a:hlinkClick r:id="rId5" action="ppaction://hlinkfile"/>
                        </a:rPr>
                        <a:t>Huraian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hlinkClick r:id="rId5" action="ppaction://hlinkfile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effectLst/>
                          <a:hlinkClick r:id="rId5" action="ppaction://hlinkfile"/>
                        </a:rPr>
                        <a:t>hasil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hlinkClick r:id="rId5" action="ppaction://hlinkfile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effectLst/>
                          <a:hlinkClick r:id="rId5" action="ppaction://hlinkfile"/>
                        </a:rPr>
                        <a:t>pembelajaran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hlinkClick r:id="rId5" action="ppaction://hlinkfile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effectLst/>
                          <a:hlinkClick r:id="rId5" action="ppaction://hlinkfile"/>
                        </a:rPr>
                        <a:t>setiap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hlinkClick r:id="rId5" action="ppaction://hlinkfile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effectLst/>
                          <a:hlinkClick r:id="rId5" action="ppaction://hlinkfile"/>
                        </a:rPr>
                        <a:t>tahap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43777" marR="43777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09282"/>
                  </a:ext>
                </a:extLst>
              </a:tr>
            </a:tbl>
          </a:graphicData>
        </a:graphic>
      </p:graphicFrame>
      <p:sp>
        <p:nvSpPr>
          <p:cNvPr id="68" name="Title 1">
            <a:extLst>
              <a:ext uri="{FF2B5EF4-FFF2-40B4-BE49-F238E27FC236}">
                <a16:creationId xmlns:a16="http://schemas.microsoft.com/office/drawing/2014/main" id="{1806B244-5F25-4C36-9626-5415A62C1E57}"/>
              </a:ext>
            </a:extLst>
          </p:cNvPr>
          <p:cNvSpPr txBox="1">
            <a:spLocks/>
          </p:cNvSpPr>
          <p:nvPr/>
        </p:nvSpPr>
        <p:spPr>
          <a:xfrm>
            <a:off x="1124305" y="721990"/>
            <a:ext cx="9943389" cy="50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Perbandingan</a:t>
            </a:r>
            <a:r>
              <a:rPr kumimoji="0" lang="en-US" sz="1800" b="1" i="0" u="none" strike="noStrike" kern="1200" cap="none" spc="30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30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Edisi</a:t>
            </a:r>
            <a:endParaRPr kumimoji="0" lang="en-MY" sz="1800" b="1" i="0" u="none" strike="noStrike" kern="1200" cap="none" spc="6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05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7" grpId="0" animBg="1"/>
      <p:bldP spid="50" grpId="0" animBg="1"/>
      <p:bldP spid="53" grpId="0" animBg="1"/>
      <p:bldP spid="2" grpId="0" animBg="1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6" descr="Image result for border">
            <a:extLst>
              <a:ext uri="{FF2B5EF4-FFF2-40B4-BE49-F238E27FC236}">
                <a16:creationId xmlns:a16="http://schemas.microsoft.com/office/drawing/2014/main" id="{15CE0189-D9CB-4354-9734-3642D357D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04" y="891921"/>
            <a:ext cx="9071571" cy="448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AutoShape 4" descr="Image result for outc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9" y="6306699"/>
            <a:ext cx="8649729" cy="51743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967787" y="6445162"/>
            <a:ext cx="2028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60071" y="1708725"/>
            <a:ext cx="78711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err="1"/>
              <a:t>Pemakaian</a:t>
            </a:r>
            <a:r>
              <a:rPr lang="en-US" sz="2000" b="1" dirty="0"/>
              <a:t> MQF </a:t>
            </a:r>
            <a:r>
              <a:rPr lang="en-US" sz="2000" b="1" dirty="0" err="1"/>
              <a:t>Edisi</a:t>
            </a:r>
            <a:r>
              <a:rPr lang="en-US" sz="2000" b="1" dirty="0"/>
              <a:t> </a:t>
            </a:r>
            <a:r>
              <a:rPr lang="en-US" sz="2000" b="1" dirty="0" err="1"/>
              <a:t>Kedua</a:t>
            </a:r>
            <a:r>
              <a:rPr lang="en-US" sz="2000" b="1" dirty="0"/>
              <a:t> :</a:t>
            </a:r>
          </a:p>
          <a:p>
            <a:pPr marL="457200" indent="-457200">
              <a:buAutoNum type="alphaLcParenBoth"/>
            </a:pPr>
            <a:r>
              <a:rPr lang="en-US" sz="2000" b="1" dirty="0">
                <a:solidFill>
                  <a:srgbClr val="C00000"/>
                </a:solidFill>
              </a:rPr>
              <a:t>1 April 2019 : </a:t>
            </a:r>
            <a:r>
              <a:rPr lang="en-US" sz="2000" b="1" dirty="0" err="1">
                <a:solidFill>
                  <a:srgbClr val="C00000"/>
                </a:solidFill>
              </a:rPr>
              <a:t>Akreditasi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Sementara</a:t>
            </a:r>
            <a:endParaRPr lang="en-US" sz="2000" b="1" dirty="0">
              <a:solidFill>
                <a:srgbClr val="C00000"/>
              </a:solidFill>
            </a:endParaRPr>
          </a:p>
          <a:p>
            <a:pPr marL="457200" indent="-457200">
              <a:buAutoNum type="alphaLcParenBoth"/>
            </a:pPr>
            <a:r>
              <a:rPr lang="en-US" sz="2000" b="1" dirty="0">
                <a:solidFill>
                  <a:srgbClr val="C00000"/>
                </a:solidFill>
              </a:rPr>
              <a:t>1 April 2020 : </a:t>
            </a:r>
            <a:r>
              <a:rPr lang="en-US" sz="2000" b="1" dirty="0" err="1">
                <a:solidFill>
                  <a:srgbClr val="C00000"/>
                </a:solidFill>
              </a:rPr>
              <a:t>Akreditasi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Penuh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dan</a:t>
            </a:r>
            <a:r>
              <a:rPr lang="en-US" sz="2000" b="1" dirty="0">
                <a:solidFill>
                  <a:srgbClr val="C00000"/>
                </a:solidFill>
              </a:rPr>
              <a:t> Audit </a:t>
            </a:r>
            <a:r>
              <a:rPr lang="en-US" sz="2000" b="1" dirty="0" err="1">
                <a:solidFill>
                  <a:srgbClr val="C00000"/>
                </a:solidFill>
              </a:rPr>
              <a:t>Pematuhan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sz="2000" b="1" dirty="0"/>
          </a:p>
          <a:p>
            <a:r>
              <a:rPr lang="en-US" sz="2000" b="1" dirty="0"/>
              <a:t>2.    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rujukan</a:t>
            </a:r>
            <a:r>
              <a:rPr lang="en-US" sz="2000" b="1" dirty="0"/>
              <a:t> </a:t>
            </a:r>
            <a:r>
              <a:rPr lang="en-US" sz="2000" b="1" dirty="0" err="1"/>
              <a:t>utama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pembangunan</a:t>
            </a:r>
            <a:r>
              <a:rPr lang="en-US" sz="2000" b="1" dirty="0">
                <a:solidFill>
                  <a:srgbClr val="C00000"/>
                </a:solidFill>
              </a:rPr>
              <a:t> program</a:t>
            </a:r>
          </a:p>
          <a:p>
            <a:pPr lvl="1"/>
            <a:r>
              <a:rPr lang="en-US" sz="2000" b="1" dirty="0" err="1">
                <a:solidFill>
                  <a:srgbClr val="C00000"/>
                </a:solidFill>
              </a:rPr>
              <a:t>baharu</a:t>
            </a:r>
            <a:r>
              <a:rPr lang="en-US" sz="2000" b="1" dirty="0">
                <a:solidFill>
                  <a:srgbClr val="C00000"/>
                </a:solidFill>
              </a:rPr>
              <a:t>/</a:t>
            </a:r>
            <a:r>
              <a:rPr lang="en-US" sz="2000" b="1" dirty="0" err="1">
                <a:solidFill>
                  <a:srgbClr val="C00000"/>
                </a:solidFill>
              </a:rPr>
              <a:t>semakan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semula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kurikulum</a:t>
            </a:r>
            <a:r>
              <a:rPr lang="en-US" sz="2000" b="1" dirty="0">
                <a:solidFill>
                  <a:srgbClr val="C00000"/>
                </a:solidFill>
              </a:rPr>
              <a:t> program </a:t>
            </a:r>
            <a:r>
              <a:rPr lang="en-US" sz="2000" b="1" dirty="0" err="1"/>
              <a:t>khususnya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menyediakan</a:t>
            </a:r>
            <a:r>
              <a:rPr lang="en-US" sz="2000" b="1" dirty="0"/>
              <a:t> </a:t>
            </a:r>
            <a:r>
              <a:rPr lang="en-US" sz="2000" b="1" dirty="0" err="1"/>
              <a:t>keperluan</a:t>
            </a:r>
            <a:r>
              <a:rPr lang="en-US" sz="2000" b="1" dirty="0"/>
              <a:t> </a:t>
            </a:r>
            <a:r>
              <a:rPr lang="en-US" sz="2000" b="1" dirty="0" err="1"/>
              <a:t>berdasarkan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Bidang</a:t>
            </a:r>
            <a:r>
              <a:rPr lang="en-US" sz="2000" b="1" dirty="0">
                <a:solidFill>
                  <a:srgbClr val="C00000"/>
                </a:solidFill>
              </a:rPr>
              <a:t> 1 : Pembangunan </a:t>
            </a:r>
            <a:r>
              <a:rPr lang="en-US" sz="2000" b="1" dirty="0" err="1">
                <a:solidFill>
                  <a:srgbClr val="C00000"/>
                </a:solidFill>
              </a:rPr>
              <a:t>dan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Penyampaian</a:t>
            </a:r>
            <a:r>
              <a:rPr lang="en-US" sz="2000" b="1" dirty="0">
                <a:solidFill>
                  <a:srgbClr val="C00000"/>
                </a:solidFill>
              </a:rPr>
              <a:t> Program (COPPA </a:t>
            </a:r>
            <a:r>
              <a:rPr lang="en-US" sz="2000" b="1" dirty="0" err="1">
                <a:solidFill>
                  <a:srgbClr val="C00000"/>
                </a:solidFill>
              </a:rPr>
              <a:t>Edisi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Kedua</a:t>
            </a:r>
            <a:r>
              <a:rPr lang="en-US" sz="2000" b="1" dirty="0">
                <a:solidFill>
                  <a:srgbClr val="C00000"/>
                </a:solidFill>
              </a:rPr>
              <a:t>).</a:t>
            </a:r>
          </a:p>
          <a:p>
            <a:endParaRPr lang="en-US" sz="2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2D6F443-6273-4B7C-90A2-F087EB7A1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31" y="160338"/>
            <a:ext cx="1652159" cy="731583"/>
          </a:xfrm>
          <a:prstGeom prst="rect">
            <a:avLst/>
          </a:prstGeom>
        </p:spPr>
      </p:pic>
      <p:pic>
        <p:nvPicPr>
          <p:cNvPr id="37" name="Picture 2" descr="UPM Centre for Quality Assurance - CQA's Profile Photo">
            <a:extLst>
              <a:ext uri="{FF2B5EF4-FFF2-40B4-BE49-F238E27FC236}">
                <a16:creationId xmlns:a16="http://schemas.microsoft.com/office/drawing/2014/main" id="{F8A45B92-D16B-4F4C-9595-24F95104A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30265" r="6807" b="17589"/>
          <a:stretch/>
        </p:blipFill>
        <p:spPr bwMode="auto">
          <a:xfrm>
            <a:off x="11353800" y="6418999"/>
            <a:ext cx="498922" cy="30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4908BF7-C2AD-4701-8F66-71B1BB48C502}"/>
              </a:ext>
            </a:extLst>
          </p:cNvPr>
          <p:cNvSpPr txBox="1">
            <a:spLocks/>
          </p:cNvSpPr>
          <p:nvPr/>
        </p:nvSpPr>
        <p:spPr>
          <a:xfrm>
            <a:off x="1883390" y="53697"/>
            <a:ext cx="9943389" cy="50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ranklin Gothic Heavy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TINDAKAN PELAKSANAAN </a:t>
            </a:r>
            <a:endParaRPr kumimoji="0" lang="en-MY" sz="1600" b="1" i="0" u="none" strike="noStrike" kern="1200" cap="none" spc="6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9C3765-5260-4E8A-92AC-F7DB7AA66727}"/>
              </a:ext>
            </a:extLst>
          </p:cNvPr>
          <p:cNvCxnSpPr/>
          <p:nvPr/>
        </p:nvCxnSpPr>
        <p:spPr>
          <a:xfrm>
            <a:off x="2100404" y="592664"/>
            <a:ext cx="94731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80EB55-2EE4-4B90-8D5A-2E138B31A93B}"/>
              </a:ext>
            </a:extLst>
          </p:cNvPr>
          <p:cNvCxnSpPr/>
          <p:nvPr/>
        </p:nvCxnSpPr>
        <p:spPr>
          <a:xfrm>
            <a:off x="2100404" y="631851"/>
            <a:ext cx="94731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31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24200" y="3429000"/>
            <a:ext cx="55245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ms-MY" sz="3600" dirty="0">
                <a:latin typeface="Times New Roman"/>
                <a:ea typeface="+mj-ea"/>
                <a:cs typeface="Times New Roman"/>
              </a:rPr>
              <a:t>Terima Kasih | </a:t>
            </a:r>
            <a:r>
              <a:rPr lang="ms-MY" sz="3600" i="1" dirty="0">
                <a:latin typeface="Times New Roman"/>
                <a:ea typeface="+mj-ea"/>
                <a:cs typeface="Times New Roman"/>
              </a:rPr>
              <a:t>Thank You</a:t>
            </a:r>
          </a:p>
        </p:txBody>
      </p:sp>
      <p:pic>
        <p:nvPicPr>
          <p:cNvPr id="6" name="Picture 2" descr="UPM Centre for Quality Assurance - CQA's Profile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30265" r="6807" b="17589"/>
          <a:stretch/>
        </p:blipFill>
        <p:spPr bwMode="auto">
          <a:xfrm>
            <a:off x="5135143" y="4258841"/>
            <a:ext cx="2161529" cy="133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1119" y="5669926"/>
            <a:ext cx="254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cqa@upm.edu.my</a:t>
            </a:r>
            <a:endParaRPr lang="en-MY" dirty="0"/>
          </a:p>
        </p:txBody>
      </p:sp>
      <p:pic>
        <p:nvPicPr>
          <p:cNvPr id="8" name="Picture 7" descr="Cover-UPM-Template_Option-1B.jpg"/>
          <p:cNvPicPr>
            <a:picLocks noChangeAspect="1"/>
          </p:cNvPicPr>
          <p:nvPr/>
        </p:nvPicPr>
        <p:blipFill rotWithShape="1">
          <a:blip r:embed="rId3"/>
          <a:srcRect b="67977"/>
          <a:stretch/>
        </p:blipFill>
        <p:spPr>
          <a:xfrm>
            <a:off x="-32658" y="0"/>
            <a:ext cx="12191999" cy="2782382"/>
          </a:xfrm>
          <a:prstGeom prst="rect">
            <a:avLst/>
          </a:prstGeom>
        </p:spPr>
      </p:pic>
      <p:pic>
        <p:nvPicPr>
          <p:cNvPr id="9" name="Picture 8" descr="Cover-UPM-Template_Option-1B.jpg"/>
          <p:cNvPicPr>
            <a:picLocks noChangeAspect="1"/>
          </p:cNvPicPr>
          <p:nvPr/>
        </p:nvPicPr>
        <p:blipFill rotWithShape="1">
          <a:blip r:embed="rId3"/>
          <a:srcRect t="94733"/>
          <a:stretch/>
        </p:blipFill>
        <p:spPr>
          <a:xfrm>
            <a:off x="1" y="6332220"/>
            <a:ext cx="12159340" cy="468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54" y="6435730"/>
            <a:ext cx="1791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#kemaskini1304</a:t>
            </a:r>
            <a:endParaRPr lang="en-MY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9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377</Words>
  <Application>Microsoft Office PowerPoint</Application>
  <PresentationFormat>Widescreen</PresentationFormat>
  <Paragraphs>71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Franklin Gothic Heavy</vt:lpstr>
      <vt:lpstr>Georgia</vt:lpstr>
      <vt:lpstr>Lucida Handwriting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NURHANISAH BINTI SADUN</cp:lastModifiedBy>
  <cp:revision>421</cp:revision>
  <cp:lastPrinted>2018-05-04T06:05:54Z</cp:lastPrinted>
  <dcterms:created xsi:type="dcterms:W3CDTF">2016-04-06T00:08:50Z</dcterms:created>
  <dcterms:modified xsi:type="dcterms:W3CDTF">2018-08-30T03:00:03Z</dcterms:modified>
</cp:coreProperties>
</file>